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62" r:id="rId6"/>
    <p:sldId id="263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827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10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2EA2D92-C9B9-484F-9E35-4320FEB195DA}" type="datetimeFigureOut">
              <a:rPr lang="en-US" smtClean="0"/>
              <a:pPr/>
              <a:t>3/3/2010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A8A6A5B-A4E0-42FF-8975-A0926353F9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obalsecurity.org/military/systems/munitions/intro-smart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Military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Cyber Warfare</a:t>
            </a:r>
          </a:p>
          <a:p>
            <a:r>
              <a:rPr lang="en-US" b="1" dirty="0">
                <a:solidFill>
                  <a:schemeClr val="accent5">
                    <a:lumMod val="50000"/>
                  </a:schemeClr>
                </a:solidFill>
              </a:rPr>
              <a:t>S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mart Weapons Development</a:t>
            </a:r>
          </a:p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Espionage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0200" y="609600"/>
            <a:ext cx="3429000" cy="2057400"/>
          </a:xfrm>
        </p:spPr>
        <p:txBody>
          <a:bodyPr/>
          <a:lstStyle/>
          <a:p>
            <a:r>
              <a:rPr lang="en-US" dirty="0" smtClean="0"/>
              <a:t>Cyber Warfare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5410200" y="2743200"/>
            <a:ext cx="3429000" cy="192024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use of the internet to wage war in the virtual world that effects the real world.</a:t>
            </a:r>
          </a:p>
        </p:txBody>
      </p:sp>
      <p:pic>
        <p:nvPicPr>
          <p:cNvPr id="6" name="Picture Placeholder 5" descr="Soldier__s_Dusk_by_Davjos8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663682" y="1566782"/>
            <a:ext cx="4206240" cy="315468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Types of Cyber Warfare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Web Vandalism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Propaganda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Gathering Data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Equipment Disruption</a:t>
            </a:r>
          </a:p>
          <a:p>
            <a:pPr>
              <a:lnSpc>
                <a:spcPct val="200000"/>
              </a:lnSpc>
            </a:pPr>
            <a:r>
              <a:rPr lang="en-US" altLang="ko-KR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Attacking Critical Infrastructure</a:t>
            </a:r>
            <a:endParaRPr lang="ko-KR" alt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Weapons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what are smart weapons?</a:t>
            </a:r>
          </a:p>
          <a:p>
            <a:pPr>
              <a:buNone/>
            </a:pPr>
            <a:r>
              <a:rPr lang="en-US" sz="2000" dirty="0" smtClean="0"/>
              <a:t>This is the deployment of </a:t>
            </a:r>
            <a:r>
              <a:rPr lang="en-US" sz="2000" dirty="0" smtClean="0">
                <a:solidFill>
                  <a:srgbClr val="F08270"/>
                </a:solidFill>
              </a:rPr>
              <a:t>high performance computing</a:t>
            </a:r>
            <a:r>
              <a:rPr lang="en-US" sz="2000" dirty="0" smtClean="0"/>
              <a:t> into already existing war machinery such as planes, tanks, bombs, torpedoes and so on. These laser guided machinery have high performing </a:t>
            </a:r>
            <a:r>
              <a:rPr lang="en-US" sz="2000" dirty="0" smtClean="0">
                <a:solidFill>
                  <a:srgbClr val="F08270"/>
                </a:solidFill>
              </a:rPr>
              <a:t>multi-processors</a:t>
            </a:r>
            <a:r>
              <a:rPr lang="en-US" sz="2000" dirty="0" smtClean="0"/>
              <a:t> that find it </a:t>
            </a:r>
            <a:r>
              <a:rPr lang="en-US" sz="2000" dirty="0" smtClean="0">
                <a:solidFill>
                  <a:srgbClr val="F08270"/>
                </a:solidFill>
              </a:rPr>
              <a:t>difficult</a:t>
            </a:r>
            <a:r>
              <a:rPr lang="en-US" sz="2000" dirty="0" smtClean="0"/>
              <a:t> to operate under the circumstances they operate under hence </a:t>
            </a:r>
            <a:r>
              <a:rPr lang="en-US" sz="2000" dirty="0" smtClean="0">
                <a:solidFill>
                  <a:srgbClr val="F08270"/>
                </a:solidFill>
              </a:rPr>
              <a:t>enclosures are built</a:t>
            </a:r>
            <a:r>
              <a:rPr lang="en-US" sz="2000" dirty="0" smtClean="0"/>
              <a:t> for them to be kept inside missiles etc to </a:t>
            </a:r>
            <a:r>
              <a:rPr lang="en-US" sz="2000" dirty="0" smtClean="0">
                <a:solidFill>
                  <a:srgbClr val="F08270"/>
                </a:solidFill>
              </a:rPr>
              <a:t>keep them working</a:t>
            </a:r>
            <a:r>
              <a:rPr lang="en-US" sz="2000" dirty="0" smtClean="0"/>
              <a:t>. This makes us think of the </a:t>
            </a:r>
            <a:r>
              <a:rPr lang="en-US" sz="2000" dirty="0" smtClean="0">
                <a:solidFill>
                  <a:srgbClr val="F08270"/>
                </a:solidFill>
              </a:rPr>
              <a:t>costs!</a:t>
            </a:r>
          </a:p>
          <a:p>
            <a:pPr>
              <a:buNone/>
            </a:pPr>
            <a:endParaRPr lang="en-US" sz="2000" dirty="0" smtClean="0">
              <a:solidFill>
                <a:srgbClr val="F0827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F0827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Advantages/disadvantages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5562600" cy="1895784"/>
          </a:xfrm>
        </p:spPr>
        <p:txBody>
          <a:bodyPr/>
          <a:lstStyle/>
          <a:p>
            <a:r>
              <a:rPr lang="en-GB" dirty="0" smtClean="0"/>
              <a:t>Pilotless </a:t>
            </a:r>
          </a:p>
          <a:p>
            <a:r>
              <a:rPr lang="en-GB" dirty="0" smtClean="0"/>
              <a:t>More manoeuvrable </a:t>
            </a:r>
          </a:p>
          <a:p>
            <a:r>
              <a:rPr lang="en-GB" dirty="0" smtClean="0"/>
              <a:t>Carry more harmful substances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47800" y="3581400"/>
            <a:ext cx="7086600" cy="228600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bigger</a:t>
            </a:r>
            <a:r>
              <a:rPr lang="en-GB" sz="2600" dirty="0" smtClean="0"/>
              <a:t> the sting the bigger the damage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Waste of</a:t>
            </a:r>
            <a:r>
              <a:rPr kumimoji="0" lang="en-GB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computers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GB" sz="2600" baseline="0" dirty="0" smtClean="0"/>
              <a:t>Price</a:t>
            </a:r>
            <a:r>
              <a:rPr lang="en-GB" sz="2600" dirty="0" smtClean="0"/>
              <a:t> of maintenance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en-GB" sz="2600" dirty="0" smtClean="0"/>
              <a:t>No one is responsible if ‘something’ goes wrong</a:t>
            </a: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GB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GB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smart weapons work...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696200" cy="4846320"/>
          </a:xfrm>
        </p:spPr>
        <p:txBody>
          <a:bodyPr/>
          <a:lstStyle/>
          <a:p>
            <a:r>
              <a:rPr lang="en-GB" dirty="0" smtClean="0"/>
              <a:t>They are programmed to run on 5 simple ‘</a:t>
            </a:r>
            <a:r>
              <a:rPr lang="en-GB" dirty="0" smtClean="0">
                <a:solidFill>
                  <a:srgbClr val="F08270"/>
                </a:solidFill>
              </a:rPr>
              <a:t>search and destroy</a:t>
            </a:r>
            <a:r>
              <a:rPr lang="en-GB" dirty="0" smtClean="0"/>
              <a:t>’ steps: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Detection of target area.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Detection of target itself.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Orientation of target.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Target recognition.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olidFill>
                  <a:srgbClr val="F08270"/>
                </a:solidFill>
              </a:rPr>
              <a:t>Weapon release.</a:t>
            </a:r>
          </a:p>
          <a:p>
            <a:r>
              <a:rPr lang="en-GB" dirty="0" smtClean="0"/>
              <a:t>Find out more </a:t>
            </a:r>
            <a:r>
              <a:rPr lang="en-GB" dirty="0" smtClean="0">
                <a:hlinkClick r:id="rId2"/>
              </a:rPr>
              <a:t>HERE</a:t>
            </a:r>
            <a:endParaRPr lang="en-GB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228600"/>
            <a:ext cx="3048000" cy="1066800"/>
          </a:xfrm>
        </p:spPr>
        <p:txBody>
          <a:bodyPr/>
          <a:lstStyle/>
          <a:p>
            <a:r>
              <a:rPr lang="en-US" dirty="0" smtClean="0"/>
              <a:t>Espionage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5029200" y="1447800"/>
            <a:ext cx="3962400" cy="3352800"/>
          </a:xfrm>
        </p:spPr>
        <p:txBody>
          <a:bodyPr>
            <a:normAutofit/>
          </a:bodyPr>
          <a:lstStyle/>
          <a:p>
            <a:pPr algn="just"/>
            <a:r>
              <a:rPr lang="en-US" altLang="ko-KR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 form of intelligence gathering which involves active penetration of a location where sensitive data is stored and is the systematic use of spies to get military or political secrets without permission of the holder of the information.</a:t>
            </a:r>
          </a:p>
          <a:p>
            <a:pPr algn="just"/>
            <a:endParaRPr lang="en-US" altLang="ko-KR" sz="2000" dirty="0" smtClean="0"/>
          </a:p>
          <a:p>
            <a:pPr algn="just">
              <a:buNone/>
            </a:pPr>
            <a:r>
              <a:rPr lang="en-US" altLang="ko-KR" sz="2000" b="1" dirty="0" smtClean="0"/>
              <a:t>Basically, espionage is </a:t>
            </a:r>
            <a:r>
              <a:rPr lang="en-US" altLang="ko-KR" sz="20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spying</a:t>
            </a:r>
            <a:r>
              <a:rPr lang="en-US" altLang="ko-KR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. </a:t>
            </a:r>
            <a:endParaRPr lang="en-US" sz="2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6" name="Picture Placeholder 5" descr="Spy_____by_Anemia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>
          <a:xfrm>
            <a:off x="457200" y="990600"/>
            <a:ext cx="4213118" cy="421311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ental_War_by_AdvancedCartm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550672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0" y="3124200"/>
            <a:ext cx="5105400" cy="2868168"/>
          </a:xfrm>
        </p:spPr>
        <p:txBody>
          <a:bodyPr/>
          <a:lstStyle/>
          <a:p>
            <a:r>
              <a:rPr lang="en-US" altLang="ko-KR" sz="6600" dirty="0" smtClean="0"/>
              <a:t>Thank You</a:t>
            </a:r>
            <a:endParaRPr lang="ko-KR" altLang="en-US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ustom 1">
      <a:dk1>
        <a:sysClr val="windowText" lastClr="000000"/>
      </a:dk1>
      <a:lt1>
        <a:srgbClr val="E5E5E5"/>
      </a:lt1>
      <a:dk2>
        <a:srgbClr val="7F7F7F"/>
      </a:dk2>
      <a:lt2>
        <a:srgbClr val="E8F4EC"/>
      </a:lt2>
      <a:accent1>
        <a:srgbClr val="C6D3B5"/>
      </a:accent1>
      <a:accent2>
        <a:srgbClr val="92D050"/>
      </a:accent2>
      <a:accent3>
        <a:srgbClr val="84B212"/>
      </a:accent3>
      <a:accent4>
        <a:srgbClr val="9F8569"/>
      </a:accent4>
      <a:accent5>
        <a:srgbClr val="9F8569"/>
      </a:accent5>
      <a:accent6>
        <a:srgbClr val="6D6E36"/>
      </a:accent6>
      <a:hlink>
        <a:srgbClr val="C09700"/>
      </a:hlink>
      <a:folHlink>
        <a:srgbClr val="5C4800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250</TotalTime>
  <Words>245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Opulent</vt:lpstr>
      <vt:lpstr>Military</vt:lpstr>
      <vt:lpstr>Cyber Warfare</vt:lpstr>
      <vt:lpstr>Types of Cyber Warfare</vt:lpstr>
      <vt:lpstr>Smart Weapons Development</vt:lpstr>
      <vt:lpstr>Advantages/disadvantages</vt:lpstr>
      <vt:lpstr>How smart weapons work...</vt:lpstr>
      <vt:lpstr>Espionage</vt:lpstr>
      <vt:lpstr>Thank You</vt:lpstr>
    </vt:vector>
  </TitlesOfParts>
  <Company>Westwood International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Military</dc:title>
  <dc:creator>kimk</dc:creator>
  <cp:lastModifiedBy>Ali</cp:lastModifiedBy>
  <cp:revision>28</cp:revision>
  <dcterms:created xsi:type="dcterms:W3CDTF">2010-03-02T06:32:23Z</dcterms:created>
  <dcterms:modified xsi:type="dcterms:W3CDTF">2010-03-02T22:13:36Z</dcterms:modified>
</cp:coreProperties>
</file>